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1" r:id="rId5"/>
    <p:sldId id="285" r:id="rId6"/>
    <p:sldId id="284" r:id="rId7"/>
    <p:sldId id="256" r:id="rId8"/>
    <p:sldId id="257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72" r:id="rId29"/>
    <p:sldId id="282" r:id="rId30"/>
    <p:sldId id="283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121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F16DE-A0D5-4438-950F-5B1E159C2C28}" type="slidenum">
              <a:rPr lang="en-US" smtClean="0">
                <a:solidFill>
                  <a:srgbClr val="212121"/>
                </a:solidFill>
              </a:rPr>
              <a:pPr/>
              <a:t>‹Nº›</a:t>
            </a:fld>
            <a:endParaRPr lang="en-US">
              <a:solidFill>
                <a:srgbClr val="21212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434342"/>
                </a:solidFill>
              </a:rPr>
              <a:pPr/>
              <a:t>‹Nº›</a:t>
            </a:fld>
            <a:endParaRPr lang="en-US" dirty="0">
              <a:solidFill>
                <a:srgbClr val="43434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7,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8227-1648-4445-90B7-56AFC75C5630}" type="datetimeFigureOut">
              <a:rPr lang="es-MX" smtClean="0"/>
              <a:pPr/>
              <a:t>07/04/2013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876E-5723-4EF1-A579-EA3A9F15D2F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4F1B-611E-433C-B09B-A8CD133F35C2}" type="datetimeFigureOut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07/04/2013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0AE2-A84B-4801-9D4B-893979537A6B}" type="slidenum">
              <a:rPr lang="es-MX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7,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rmAutofit/>
          </a:bodyPr>
          <a:lstStyle/>
          <a:p>
            <a:r>
              <a:rPr lang="es-MX" sz="6600" b="1" i="1" dirty="0" smtClean="0"/>
              <a:t>INTIMIDAD Y AMOR </a:t>
            </a:r>
            <a:endParaRPr lang="es-MX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Broadway" pitchFamily="82" charset="0"/>
              </a:rPr>
              <a:t/>
            </a:r>
            <a:br>
              <a:rPr lang="es-MX" dirty="0" smtClean="0">
                <a:latin typeface="Broadway" pitchFamily="82" charset="0"/>
              </a:rPr>
            </a:br>
            <a:r>
              <a:rPr lang="es-MX" dirty="0" smtClean="0">
                <a:latin typeface="Broadway" pitchFamily="82" charset="0"/>
              </a:rPr>
              <a:t>Reciprocidad </a:t>
            </a:r>
            <a:br>
              <a:rPr lang="es-MX" dirty="0" smtClean="0">
                <a:latin typeface="Broadway" pitchFamily="82" charset="0"/>
              </a:rPr>
            </a:br>
            <a:r>
              <a:rPr lang="es-MX" dirty="0" smtClean="0">
                <a:latin typeface="Broadway" pitchFamily="82" charset="0"/>
              </a:rPr>
              <a:t>y </a:t>
            </a:r>
            <a:br>
              <a:rPr lang="es-MX" dirty="0" smtClean="0">
                <a:latin typeface="Broadway" pitchFamily="82" charset="0"/>
              </a:rPr>
            </a:br>
            <a:r>
              <a:rPr lang="es-MX" dirty="0" smtClean="0">
                <a:latin typeface="Broadway" pitchFamily="82" charset="0"/>
              </a:rPr>
              <a:t>confianza  </a:t>
            </a:r>
            <a:endParaRPr lang="es-MX" dirty="0">
              <a:latin typeface="Broadway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Cada una confía , comprende y otorga en igual forma a la otra mas y mas se pone de manifiesto de medida que dichas personas desarrollan su confiabilidad de que se entienden recíprocamente sin estar discutiendo ni defendiéndose. </a:t>
            </a:r>
            <a:endParaRPr lang="es-MX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Brandish" pitchFamily="2" charset="0"/>
              </a:rPr>
              <a:t/>
            </a:r>
            <a:br>
              <a:rPr lang="es-MX" dirty="0" smtClean="0">
                <a:latin typeface="Brandish" pitchFamily="2" charset="0"/>
              </a:rPr>
            </a:b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ndish" pitchFamily="2" charset="0"/>
              </a:rPr>
              <a:t>GOZO </a:t>
            </a:r>
            <a:b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ndish" pitchFamily="2" charset="0"/>
              </a:rPr>
            </a:b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ndish" pitchFamily="2" charset="0"/>
              </a:rPr>
              <a:t>Y </a:t>
            </a:r>
            <a:b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ndish" pitchFamily="2" charset="0"/>
              </a:rPr>
            </a:br>
            <a:r>
              <a:rPr lang="es-MX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andish" pitchFamily="2" charset="0"/>
              </a:rPr>
              <a:t>MUTUALIDAD  </a:t>
            </a:r>
            <a:endParaRPr lang="es-MX" dirty="0">
              <a:solidFill>
                <a:schemeClr val="bg1">
                  <a:lumMod val="95000"/>
                  <a:lumOff val="5000"/>
                </a:schemeClr>
              </a:solidFill>
              <a:latin typeface="Brandish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dirty="0" smtClean="0">
                <a:solidFill>
                  <a:srgbClr val="00B0F0"/>
                </a:solidFill>
              </a:rPr>
              <a:t>El gozo de dos personas recíprocamente en una atmosfera de seguridad esta basada en la mutualidad, la reciprocidad y la confiabilidad cualquiera que sea la edad o el sexo </a:t>
            </a:r>
            <a:endParaRPr lang="es-MX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Evitación de la intimidad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r>
              <a:rPr lang="es-MX" dirty="0" smtClean="0"/>
              <a:t>¿Por qué se evita la intimidad?</a:t>
            </a:r>
          </a:p>
          <a:p>
            <a:endParaRPr lang="es-MX" dirty="0"/>
          </a:p>
          <a:p>
            <a:r>
              <a:rPr lang="es-MX" dirty="0" smtClean="0"/>
              <a:t>La sociedad</a:t>
            </a:r>
            <a:endParaRPr lang="es-MX" dirty="0"/>
          </a:p>
          <a:p>
            <a:r>
              <a:rPr lang="es-MX" dirty="0" smtClean="0"/>
              <a:t>La ira</a:t>
            </a:r>
          </a:p>
          <a:p>
            <a:r>
              <a:rPr lang="es-MX" dirty="0" smtClean="0"/>
              <a:t>El temor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ludable.infobae.com/files/2012/10/pareja-pa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034"/>
            <a:ext cx="9144000" cy="6824950"/>
          </a:xfrm>
          <a:prstGeom prst="rect">
            <a:avLst/>
          </a:prstGeom>
          <a:noFill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14282" y="4929198"/>
            <a:ext cx="8643998" cy="209754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Se necesita tiempo y </a:t>
            </a:r>
            <a:r>
              <a:rPr lang="es-MX" sz="3600" dirty="0" err="1" smtClean="0"/>
              <a:t>privacia</a:t>
            </a:r>
            <a:r>
              <a:rPr lang="es-MX" sz="3600" dirty="0" smtClean="0"/>
              <a:t> ya que facilitan el surgimiento de los componentes básicos</a:t>
            </a:r>
            <a:endParaRPr lang="es-MX" sz="36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Para que haya intimidad: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onicacruppi.files.wordpress.com/2012/04/orga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979" y="0"/>
            <a:ext cx="9601097" cy="68580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impide que una persona desarrolle intimidad?</a:t>
            </a:r>
            <a:endParaRPr lang="es-MX" dirty="0"/>
          </a:p>
        </p:txBody>
      </p:sp>
      <p:sp>
        <p:nvSpPr>
          <p:cNvPr id="8" name="3 Marcador de contenido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3"/>
          </a:xfrm>
        </p:spPr>
        <p:txBody>
          <a:bodyPr>
            <a:normAutofit/>
          </a:bodyPr>
          <a:lstStyle/>
          <a:p>
            <a:r>
              <a:rPr lang="es-MX" sz="3600" dirty="0" smtClean="0"/>
              <a:t>Evitar la intimidad</a:t>
            </a:r>
          </a:p>
          <a:p>
            <a:r>
              <a:rPr lang="es-MX" sz="3600" dirty="0" smtClean="0"/>
              <a:t>Complacer siempre a los demás</a:t>
            </a:r>
          </a:p>
          <a:p>
            <a:r>
              <a:rPr lang="es-MX" sz="3600" dirty="0" smtClean="0"/>
              <a:t>Enojo destructivo y hostilidad</a:t>
            </a:r>
          </a:p>
          <a:p>
            <a:r>
              <a:rPr lang="es-MX" sz="3600" dirty="0" smtClean="0"/>
              <a:t>Miedo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bZFqP7Umd9U/TdyVQVjlJQI/AAAAAAAAEeg/qqTG9imHcHU/s1600/amor-maduro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1106" cy="6858000"/>
          </a:xfrm>
          <a:prstGeom prst="rect">
            <a:avLst/>
          </a:prstGeom>
          <a:noFill/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sz="3600" b="1" dirty="0" smtClean="0">
                <a:solidFill>
                  <a:schemeClr val="bg1"/>
                </a:solidFill>
              </a:rPr>
              <a:t>El amor maduro supone:</a:t>
            </a:r>
          </a:p>
          <a:p>
            <a:pPr>
              <a:buFont typeface="Arial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</a:rPr>
              <a:t>Respeto mutuo</a:t>
            </a:r>
          </a:p>
          <a:p>
            <a:pPr>
              <a:buFont typeface="Arial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</a:rPr>
              <a:t>Admiración</a:t>
            </a:r>
          </a:p>
          <a:p>
            <a:pPr>
              <a:buFont typeface="Arial" charset="0"/>
              <a:buChar char="•"/>
            </a:pPr>
            <a:r>
              <a:rPr lang="es-MX" sz="3600" b="1" dirty="0" smtClean="0">
                <a:solidFill>
                  <a:schemeClr val="bg1"/>
                </a:solidFill>
              </a:rPr>
              <a:t>Deseo de ayudarse a crecer juntos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8914" name="Picture 2" descr="http://2.bp.blogspot.com/-gjbe79i_0Rk/UQXXhlcxUUI/AAAAAAAAC-g/0QsANRhQDFc/s1600/fondo-de-a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0975861" cy="6858000"/>
          </a:xfrm>
          <a:prstGeom prst="rect">
            <a:avLst/>
          </a:prstGeom>
          <a:noFill/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48590" y="928670"/>
            <a:ext cx="8495410" cy="5283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Amor romántico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Amor conyugal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Amor fraternal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niveles en el proceso de amar: Sentimentalismo, conciencia, integración, dedicación y propósito.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225800"/>
          </a:xfrm>
        </p:spPr>
        <p:txBody>
          <a:bodyPr>
            <a:normAutofit/>
          </a:bodyPr>
          <a:lstStyle/>
          <a:p>
            <a:r>
              <a:rPr lang="es-MX" sz="4000" b="1" dirty="0" smtClean="0"/>
              <a:t>La intimidad sexual, es su máxima expresión, se manifiesta cuando las sensaciones físicas y las emociones se fusionan con la empatía y la sensibilidad hacia otra persona.</a:t>
            </a:r>
            <a:endParaRPr lang="es-MX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60" y="295365"/>
            <a:ext cx="2498032" cy="2348150"/>
          </a:xfrm>
          <a:prstGeom prst="rect">
            <a:avLst/>
          </a:prstGeom>
          <a:ln>
            <a:solidFill>
              <a:srgbClr val="99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18579">
            <a:off x="6653831" y="5179978"/>
            <a:ext cx="2443611" cy="174462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576694" y="2967335"/>
            <a:ext cx="1990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/>
                <a:solidFill>
                  <a:srgbClr val="B50B1B"/>
                </a:solidFill>
              </a:rPr>
              <a:t>AMOR</a:t>
            </a:r>
            <a:endParaRPr lang="es-ES_tradnl" sz="5400" b="1" dirty="0">
              <a:ln/>
              <a:solidFill>
                <a:srgbClr val="B50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5944" y="0"/>
            <a:ext cx="9329944" cy="50359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/>
          <a:srcRect l="50552"/>
          <a:stretch/>
        </p:blipFill>
        <p:spPr>
          <a:xfrm>
            <a:off x="723546" y="2097090"/>
            <a:ext cx="3139930" cy="426890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36934" y="5442669"/>
            <a:ext cx="3309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gradFill>
                  <a:gsLst>
                    <a:gs pos="0">
                      <a:srgbClr val="732E9A">
                        <a:tint val="70000"/>
                        <a:satMod val="245000"/>
                      </a:srgbClr>
                    </a:gs>
                    <a:gs pos="75000">
                      <a:srgbClr val="732E9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32E9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INTIMIDAD</a:t>
            </a:r>
            <a:endParaRPr lang="es-ES_tradnl" sz="5400" b="1" dirty="0">
              <a:ln w="11430"/>
              <a:gradFill>
                <a:gsLst>
                  <a:gs pos="0">
                    <a:srgbClr val="732E9A">
                      <a:tint val="70000"/>
                      <a:satMod val="245000"/>
                    </a:srgbClr>
                  </a:gs>
                  <a:gs pos="75000">
                    <a:srgbClr val="732E9A">
                      <a:tint val="90000"/>
                      <a:shade val="60000"/>
                      <a:satMod val="240000"/>
                    </a:srgbClr>
                  </a:gs>
                  <a:gs pos="100000">
                    <a:srgbClr val="732E9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Integrantes del equipo: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/>
          <a:lstStyle/>
          <a:p>
            <a:r>
              <a:rPr lang="es-MX" dirty="0" smtClean="0"/>
              <a:t>Alvarado Castillo Uriel</a:t>
            </a:r>
          </a:p>
          <a:p>
            <a:r>
              <a:rPr lang="es-MX" dirty="0" smtClean="0"/>
              <a:t>Martínez López Daniela</a:t>
            </a:r>
          </a:p>
          <a:p>
            <a:r>
              <a:rPr lang="es-MX" dirty="0" err="1" smtClean="0"/>
              <a:t>Godinez</a:t>
            </a:r>
            <a:r>
              <a:rPr lang="es-MX" dirty="0" smtClean="0"/>
              <a:t> Piña </a:t>
            </a:r>
            <a:r>
              <a:rPr lang="es-MX" dirty="0" err="1" smtClean="0"/>
              <a:t>Grisel</a:t>
            </a:r>
            <a:endParaRPr lang="es-MX" dirty="0" smtClean="0"/>
          </a:p>
          <a:p>
            <a:r>
              <a:rPr lang="es-MX" dirty="0" smtClean="0"/>
              <a:t>Iturbide Martínez Mayra </a:t>
            </a:r>
            <a:r>
              <a:rPr lang="es-MX" dirty="0" err="1" smtClean="0"/>
              <a:t>Veronica</a:t>
            </a:r>
            <a:endParaRPr lang="es-MX" dirty="0" smtClean="0"/>
          </a:p>
          <a:p>
            <a:r>
              <a:rPr lang="es-MX" dirty="0" smtClean="0"/>
              <a:t>Valenzuela </a:t>
            </a:r>
            <a:r>
              <a:rPr lang="es-MX" dirty="0" err="1" smtClean="0"/>
              <a:t>Villagran</a:t>
            </a:r>
            <a:r>
              <a:rPr lang="es-MX" dirty="0" smtClean="0"/>
              <a:t> </a:t>
            </a:r>
            <a:r>
              <a:rPr lang="es-MX" dirty="0" smtClean="0"/>
              <a:t>Eduardo</a:t>
            </a:r>
          </a:p>
          <a:p>
            <a:endParaRPr lang="es-MX" dirty="0"/>
          </a:p>
          <a:p>
            <a:r>
              <a:rPr lang="es-MX" dirty="0" smtClean="0"/>
              <a:t>Grupo 615-2013</a:t>
            </a:r>
          </a:p>
          <a:p>
            <a:endParaRPr lang="es-MX" dirty="0"/>
          </a:p>
          <a:p>
            <a:r>
              <a:rPr lang="es-MX" dirty="0" smtClean="0"/>
              <a:t>Profesora Amalia Pichardo Hernández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366" y="0"/>
            <a:ext cx="3056615" cy="50359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953249" y="496865"/>
            <a:ext cx="24511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dirty="0">
                <a:solidFill>
                  <a:prstClr val="black"/>
                </a:solidFill>
              </a:rPr>
              <a:t>las relaciones íntimas, personales nacen esencialmente por una necesidad de compañía por un miedo aterrador a la soledad, es esta razón las que nos lleva a buscar con tanto anhelo la compañía de otra persona. </a:t>
            </a:r>
            <a:endParaRPr lang="es-ES" sz="2000" dirty="0">
              <a:solidFill>
                <a:prstClr val="black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/>
          <a:srcRect b="15586"/>
          <a:stretch/>
        </p:blipFill>
        <p:spPr>
          <a:xfrm>
            <a:off x="5629632" y="496865"/>
            <a:ext cx="3514368" cy="42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5805" t="5598" r="5332" b="25061"/>
          <a:stretch/>
        </p:blipFill>
        <p:spPr>
          <a:xfrm>
            <a:off x="871207" y="221523"/>
            <a:ext cx="7470256" cy="534610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45620" y="5728995"/>
            <a:ext cx="8652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_tradn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UNA CONSTANTE RELACION </a:t>
            </a:r>
            <a:endParaRPr lang="es-ES_tradn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9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286000" y="31058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r>
              <a:rPr lang="es-ES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t="35145"/>
          <a:stretch/>
        </p:blipFill>
        <p:spPr>
          <a:xfrm>
            <a:off x="407626" y="0"/>
            <a:ext cx="8127266" cy="67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36" y="295364"/>
            <a:ext cx="4035879" cy="550855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558456" y="3174091"/>
            <a:ext cx="400596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B50B1B"/>
                </a:solidFill>
              </a:rPr>
              <a:t>P</a:t>
            </a:r>
            <a:r>
              <a:rPr lang="es-ES_tradnl" sz="5400" b="1" dirty="0" smtClean="0">
                <a:ln/>
                <a:solidFill>
                  <a:srgbClr val="B50B1B"/>
                </a:solidFill>
              </a:rPr>
              <a:t>asemos a la actividad </a:t>
            </a:r>
            <a:endParaRPr lang="es-ES_tradnl" sz="5400" b="1" dirty="0">
              <a:ln/>
              <a:solidFill>
                <a:srgbClr val="B50B1B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7316" y="1402981"/>
            <a:ext cx="4618555" cy="471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355" y="428885"/>
            <a:ext cx="37486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rgbClr val="732E9A">
                        <a:satMod val="155000"/>
                      </a:srgbClr>
                    </a:gs>
                    <a:gs pos="100000">
                      <a:srgbClr val="732E9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¿S</a:t>
            </a:r>
            <a:r>
              <a:rPr lang="es-ES_tradnl" sz="4000" b="1" spc="50" dirty="0" err="1" smtClean="0">
                <a:ln w="11430"/>
                <a:gradFill>
                  <a:gsLst>
                    <a:gs pos="25000">
                      <a:srgbClr val="732E9A">
                        <a:satMod val="155000"/>
                      </a:srgbClr>
                    </a:gs>
                    <a:gs pos="100000">
                      <a:srgbClr val="732E9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abián</a:t>
            </a:r>
            <a:r>
              <a:rPr lang="es-ES_tradnl" sz="4000" b="1" spc="50" dirty="0" smtClean="0">
                <a:ln w="11430"/>
                <a:gradFill>
                  <a:gsLst>
                    <a:gs pos="25000">
                      <a:srgbClr val="732E9A">
                        <a:satMod val="155000"/>
                      </a:srgbClr>
                    </a:gs>
                    <a:gs pos="100000">
                      <a:srgbClr val="732E9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que el chocolate tiene endorfinas que nos hacen sentir como enamorados ?</a:t>
            </a:r>
            <a:endParaRPr lang="es-ES_tradnl" sz="4000" b="1" dirty="0">
              <a:ln w="11430"/>
              <a:gradFill>
                <a:gsLst>
                  <a:gs pos="0">
                    <a:srgbClr val="732E9A">
                      <a:tint val="70000"/>
                      <a:satMod val="245000"/>
                    </a:srgbClr>
                  </a:gs>
                  <a:gs pos="75000">
                    <a:srgbClr val="732E9A">
                      <a:tint val="90000"/>
                      <a:shade val="60000"/>
                      <a:satMod val="240000"/>
                    </a:srgbClr>
                  </a:gs>
                  <a:gs pos="100000">
                    <a:srgbClr val="732E9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90674" y="5644747"/>
            <a:ext cx="555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s-ES_tradnl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anate</a:t>
            </a:r>
            <a:r>
              <a:rPr lang="es-ES_tradnl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uno !!!   ;)</a:t>
            </a:r>
            <a:endParaRPr lang="es-ES_tradn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2576" y="596681"/>
            <a:ext cx="3582036" cy="36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 smtClean="0"/>
              <a:t>Bibliografía</a:t>
            </a:r>
            <a:endParaRPr lang="es-MX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3143248"/>
            <a:ext cx="8229600" cy="2328866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Cary Mc, </a:t>
            </a:r>
            <a:r>
              <a:rPr lang="es-MX" sz="4000" b="1" i="1" dirty="0" smtClean="0"/>
              <a:t>“La sexualidad humana”, </a:t>
            </a:r>
            <a:r>
              <a:rPr lang="es-MX" sz="4000" dirty="0" smtClean="0"/>
              <a:t>Ed. Manual Moderno</a:t>
            </a:r>
            <a:endParaRPr lang="es-MX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699"/>
            <a:ext cx="5360149" cy="4672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0" y="81554"/>
            <a:ext cx="83728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_tradnl" sz="4000" b="1" dirty="0" smtClean="0">
                <a:ln w="1905"/>
                <a:gradFill>
                  <a:gsLst>
                    <a:gs pos="0">
                      <a:srgbClr val="506E94">
                        <a:shade val="20000"/>
                        <a:satMod val="200000"/>
                      </a:srgbClr>
                    </a:gs>
                    <a:gs pos="78000">
                      <a:srgbClr val="506E9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506E9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 muy sencillo solo pon un ejemplo que identifiques en la sociedad e ilústralo.</a:t>
            </a:r>
            <a:endParaRPr lang="es-ES_tradnl" sz="4000" b="1" dirty="0">
              <a:ln w="1905"/>
              <a:gradFill>
                <a:gsLst>
                  <a:gs pos="0">
                    <a:srgbClr val="506E94">
                      <a:shade val="20000"/>
                      <a:satMod val="200000"/>
                    </a:srgbClr>
                  </a:gs>
                  <a:gs pos="78000">
                    <a:srgbClr val="506E94">
                      <a:tint val="90000"/>
                      <a:shade val="89000"/>
                      <a:satMod val="220000"/>
                    </a:srgbClr>
                  </a:gs>
                  <a:gs pos="100000">
                    <a:srgbClr val="506E9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80462" y="2892411"/>
            <a:ext cx="34635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Los primeros 10 ganan </a:t>
            </a:r>
            <a:endParaRPr lang="es-ES_tradnl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7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17" y="914400"/>
            <a:ext cx="7663683" cy="574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INTIMIDAD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La intimidad no es solo “estar juntos” . Se puede estar con otra persona en el sentido de cercanía corporal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El cuerpo, la mente y las emociones están todas crucialmente involucradas en la intimidas . 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7772400" cy="1470025"/>
          </a:xfrm>
        </p:spPr>
        <p:txBody>
          <a:bodyPr/>
          <a:lstStyle/>
          <a:p>
            <a:r>
              <a:rPr lang="es-MX" dirty="0" smtClean="0"/>
              <a:t>Los componentes de la intimidad</a:t>
            </a:r>
            <a:endParaRPr lang="es-MX" dirty="0"/>
          </a:p>
        </p:txBody>
      </p:sp>
      <p:pic>
        <p:nvPicPr>
          <p:cNvPr id="1026" name="Picture 2" descr="http://matrimonioporsiempre.com/wp-content/uploads/2013/02/intim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8650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71600" y="1988840"/>
            <a:ext cx="49685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4800" dirty="0" smtClean="0">
                <a:latin typeface="Calibri" pitchFamily="34" charset="0"/>
              </a:rPr>
              <a:t>Selección </a:t>
            </a:r>
          </a:p>
          <a:p>
            <a:pPr>
              <a:buFont typeface="Arial" pitchFamily="34" charset="0"/>
              <a:buChar char="•"/>
            </a:pPr>
            <a:r>
              <a:rPr lang="es-MX" sz="4800" dirty="0" smtClean="0">
                <a:latin typeface="Calibri" pitchFamily="34" charset="0"/>
              </a:rPr>
              <a:t>Reciprocidad</a:t>
            </a:r>
          </a:p>
          <a:p>
            <a:pPr>
              <a:buFont typeface="Arial" pitchFamily="34" charset="0"/>
              <a:buChar char="•"/>
            </a:pPr>
            <a:r>
              <a:rPr lang="es-MX" sz="4800" dirty="0" smtClean="0">
                <a:latin typeface="Calibri" pitchFamily="34" charset="0"/>
              </a:rPr>
              <a:t>Confiabilidad</a:t>
            </a:r>
          </a:p>
          <a:p>
            <a:pPr>
              <a:buFont typeface="Arial" pitchFamily="34" charset="0"/>
              <a:buChar char="•"/>
            </a:pPr>
            <a:r>
              <a:rPr lang="es-MX" sz="4800" dirty="0" smtClean="0">
                <a:latin typeface="Calibri" pitchFamily="34" charset="0"/>
              </a:rPr>
              <a:t>Mutualidad </a:t>
            </a:r>
          </a:p>
          <a:p>
            <a:pPr>
              <a:buFont typeface="Arial" pitchFamily="34" charset="0"/>
              <a:buChar char="•"/>
            </a:pPr>
            <a:r>
              <a:rPr lang="es-MX" sz="4800" dirty="0" smtClean="0">
                <a:latin typeface="Calibri" pitchFamily="34" charset="0"/>
              </a:rPr>
              <a:t>Gozo</a:t>
            </a:r>
          </a:p>
          <a:p>
            <a:endParaRPr lang="es-MX" dirty="0" smtClean="0"/>
          </a:p>
          <a:p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332656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Calibri" pitchFamily="34" charset="0"/>
              </a:rPr>
              <a:t>Los componentes de la intimidad</a:t>
            </a:r>
            <a:endParaRPr lang="es-MX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20272" y="1052736"/>
            <a:ext cx="1944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Calibri" pitchFamily="34" charset="0"/>
              </a:rPr>
              <a:t>Si la intimidad se desarrolla y persiste ya nada podrá destruir la relación </a:t>
            </a:r>
            <a:endParaRPr lang="es-MX" sz="3200" dirty="0">
              <a:latin typeface="Calibri" pitchFamily="34" charset="0"/>
            </a:endParaRPr>
          </a:p>
        </p:txBody>
      </p:sp>
      <p:pic>
        <p:nvPicPr>
          <p:cNvPr id="4098" name="Picture 2" descr="http://www.desmotivado.es/media/demotivators/desmotivado.es_Siempre-juntos-hasta-que-la-muerte-nos-separe_133896177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7452320" cy="680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evistaentreculturas.com.mx/wp-content/uploads/Pareja-de-enamorad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3528" y="4077072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Los que viven en intimidad se dicen la verdad recíprocamente y en su totalidad. 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cs typeface="Adobe Hebrew" pitchFamily="18" charset="-79"/>
              </a:rPr>
              <a:t>LOS COMPONENTES DE LA INTIMIDAD </a:t>
            </a:r>
            <a:endParaRPr lang="es-MX" dirty="0">
              <a:solidFill>
                <a:schemeClr val="accent6">
                  <a:lumMod val="75000"/>
                </a:schemeClr>
              </a:solidFill>
              <a:latin typeface="Agency FB" pitchFamily="34" charset="0"/>
              <a:cs typeface="Adobe Hebrew" pitchFamily="18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Dos requerimientos básicos para la evolución de la intimidad son:</a:t>
            </a:r>
          </a:p>
          <a:p>
            <a:pPr algn="ctr"/>
            <a:endParaRPr lang="es-MX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EL TIEMPO</a:t>
            </a:r>
          </a:p>
          <a:p>
            <a:pPr algn="ctr"/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LA PRIVACIA </a:t>
            </a:r>
          </a:p>
          <a:p>
            <a:endParaRPr lang="es-MX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accent4">
                    <a:lumMod val="50000"/>
                  </a:schemeClr>
                </a:solidFill>
              </a:rPr>
              <a:t>Debido a que proporcionan la oportunidad del desarrollo de sus 5 componentes primarios: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Selección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Dos personas se encuentran , se gustan, esgrimen pases y aberturas para establecer una relación mas cercana , intercambiando pequeñas confidencias, los dos han establecido una selección. 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ngulos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474</Words>
  <Application>Microsoft Office PowerPoint</Application>
  <PresentationFormat>Presentación en pantalla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Tema de Office</vt:lpstr>
      <vt:lpstr>1_Tema de Office</vt:lpstr>
      <vt:lpstr>Ángulos</vt:lpstr>
      <vt:lpstr>1_Ángulos</vt:lpstr>
      <vt:lpstr>INTIMIDAD Y AMOR </vt:lpstr>
      <vt:lpstr>Integrantes del equipo:</vt:lpstr>
      <vt:lpstr>INTIMIDAD </vt:lpstr>
      <vt:lpstr>Los componentes de la intimidad</vt:lpstr>
      <vt:lpstr>Presentación de PowerPoint</vt:lpstr>
      <vt:lpstr>Presentación de PowerPoint</vt:lpstr>
      <vt:lpstr>LOS COMPONENTES DE LA INTIMIDAD </vt:lpstr>
      <vt:lpstr>Presentación de PowerPoint</vt:lpstr>
      <vt:lpstr>Selección</vt:lpstr>
      <vt:lpstr> Reciprocidad  y  confianza  </vt:lpstr>
      <vt:lpstr> GOZO  Y  MUTUALIDAD  </vt:lpstr>
      <vt:lpstr>Evitación de la intimidad</vt:lpstr>
      <vt:lpstr>Para que haya intimidad:</vt:lpstr>
      <vt:lpstr>¿Qué impide que una persona desarrolle intimidad?</vt:lpstr>
      <vt:lpstr>Presentación de PowerPoint</vt:lpstr>
      <vt:lpstr>Presentación de PowerPoint</vt:lpstr>
      <vt:lpstr>La intimidad sexual, es su máxima expresión, se manifiesta cuando las sensaciones físicas y las emociones se fusionan con la empatía y la sensibilidad hacia otra persona.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Presentación de PowerPoint</vt:lpstr>
      <vt:lpstr>ejemplo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componentes de la intimidad</dc:title>
  <dc:creator>dany</dc:creator>
  <cp:lastModifiedBy>Amalia</cp:lastModifiedBy>
  <cp:revision>9</cp:revision>
  <dcterms:created xsi:type="dcterms:W3CDTF">2013-04-03T22:20:15Z</dcterms:created>
  <dcterms:modified xsi:type="dcterms:W3CDTF">2013-04-07T22:25:20Z</dcterms:modified>
</cp:coreProperties>
</file>